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family+picture+public+domain&amp;source=lnms&amp;tbm=isch&amp;sa=X&amp;ved=2ahUKEwiawaain4L9AhWekIkEHcRmCfAQ_AUoAXoECAEQAw&amp;biw=1920&amp;bih=969&amp;dpr=1#imgrc=_vMFrbNZ6O2h6M" TargetMode="External"/><Relationship Id="rId3" Type="http://schemas.openxmlformats.org/officeDocument/2006/relationships/hyperlink" Target="https://stock.adobe.com/ca/364843654?clickref=1011lwwImbW2&amp;mv=affiliate&amp;mv2=pz&amp;as_camptype=&amp;as_channel=affiliate&amp;as_source=partnerize&amp;as_campaign=vkra" TargetMode="External"/><Relationship Id="rId4" Type="http://schemas.openxmlformats.org/officeDocument/2006/relationships/hyperlink" Target="https://mint.intuit.com/blog/planning/debt-to-income-ratio/" TargetMode="External"/><Relationship Id="rId5" Type="http://schemas.openxmlformats.org/officeDocument/2006/relationships/hyperlink" Target="https://publicdomainvectors.org/en/free-clipart/Map-location-icon-vector-image/13647.html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61f1877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61f1877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b8df88ba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b8df88ba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8df88ba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b8df88ba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56a7147fe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56a7147fe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61f18774b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61f18774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56a7147f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56a7147f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5921a4a2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5921a4a2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https://www.google.com/search?q=family+picture+public+domain&amp;source=lnms&amp;tbm=isch&amp;sa=X&amp;ved=2ahUKEwiawaain4L9AhWekIkEHcRmCfAQ_AUoAXoECAEQAw&amp;biw=1920&amp;bih=969&amp;dpr=1#imgrc=_vMFrbNZ6O2h6M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Occupation: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https://stock.adobe.com/ca/364843654?clickref=1011lwwImbW2&amp;mv=affiliate&amp;mv2=pz&amp;as_camptype=&amp;as_channel=affiliate&amp;as_source=partnerize&amp;as_campaign=vkra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Debt to income: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https://mint.intuit.com/blog/planning/debt-to-income-ratio/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https://publicdomainvectors.org/en/free-clipart/Map-location-icon-vector-image/13647.html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5921a4a2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5921a4a2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5921a4a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5921a4a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56a7147fe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056a7147fe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DAYS_EMPLOYED has 97300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AMT_INCOME_TOTAL has 19108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***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CNT_CHILDREN has 6075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CNT_FAM_MEMBERS has 5690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***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FLAG_WORK_PHONE has 90401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 FLAG_EMAIL has 47455 outliers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519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***</a:t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5192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56a7147fe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56a7147fe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56a7147fe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56a7147fe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b8df88b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b8df88b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" name="Google Shape;5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14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4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74" name="Google Shape;74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7" name="Google Shape;7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36302" y="4749851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14.xml"/><Relationship Id="rId6" Type="http://schemas.openxmlformats.org/officeDocument/2006/relationships/slide" Target="/ppt/slides/slide1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729575" y="679525"/>
            <a:ext cx="63951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Credit Approval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Analysis and </a:t>
            </a:r>
            <a:r>
              <a:rPr lang="en-GB" sz="4800">
                <a:solidFill>
                  <a:schemeClr val="lt1"/>
                </a:solidFill>
              </a:rPr>
              <a:t>Recommendations</a:t>
            </a:r>
            <a:r>
              <a:rPr lang="en-GB" sz="4800">
                <a:solidFill>
                  <a:schemeClr val="lt1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729563" y="2998272"/>
            <a:ext cx="4890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Lynn Majerome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Cross-Correlation Analysis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1225" y="2288375"/>
            <a:ext cx="3300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Checking columns against each other other in order to see correlation (if any) among columns </a:t>
            </a:r>
            <a:endParaRPr sz="15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375" y="919163"/>
            <a:ext cx="4809525" cy="33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Cross-Correlation Analysis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21225" y="2288375"/>
            <a:ext cx="3300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Checking columns against each other other in order to see correlation (if any) among columns </a:t>
            </a:r>
            <a:endParaRPr sz="15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824" y="778675"/>
            <a:ext cx="4584699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Cross-Correlation Analysis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1225" y="2288375"/>
            <a:ext cx="3300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Checking columns against each other other in order to see correlation (if any) among columns </a:t>
            </a:r>
            <a:endParaRPr sz="15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25" y="1214450"/>
            <a:ext cx="4646249" cy="35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Raising Data Questions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21225" y="2346075"/>
            <a:ext cx="3591900" cy="20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What is the annual income distribution?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Correlation between occupation type and loan status?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Correlation between age and annual income?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Correlation between </a:t>
            </a:r>
            <a:r>
              <a:rPr lang="en-GB" sz="1500"/>
              <a:t>homeownership</a:t>
            </a:r>
            <a:r>
              <a:rPr lang="en-GB" sz="1500"/>
              <a:t> and loan status?</a:t>
            </a:r>
            <a:endParaRPr sz="15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01" y="1657475"/>
            <a:ext cx="3786125" cy="28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22450"/>
            <a:ext cx="76884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Recommendations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30725" y="1318650"/>
            <a:ext cx="3893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</a:t>
            </a:r>
            <a:endParaRPr b="0"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549500" y="2434200"/>
            <a:ext cx="36615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</a:rPr>
              <a:t>Obtain Missing Occupation Types</a:t>
            </a:r>
            <a:r>
              <a:rPr b="1" lang="en-GB" sz="1700"/>
              <a:t>: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Occupation critical in assessing risk associated with lending to certain clients;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Can provide valuable insight into a client's type of work, income level, and likelihood of default.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525" y="1049025"/>
            <a:ext cx="5082474" cy="30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30725" y="1318650"/>
            <a:ext cx="3893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</a:t>
            </a:r>
            <a:endParaRPr b="0"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721225" y="2434125"/>
            <a:ext cx="3893400" cy="22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</a:rPr>
              <a:t>Investigate Known and Additional Asset Values 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Lack information on value of the assets (home/car);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Additional assets such as savings and real estate investments as well as liabilities. 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00" y="821650"/>
            <a:ext cx="4215075" cy="329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730725" y="1318650"/>
            <a:ext cx="3893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</a:t>
            </a:r>
            <a:endParaRPr b="0"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721225" y="2434125"/>
            <a:ext cx="38934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 Clients Location: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Lack of information on clients’ location;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Can be used to determine a client's disposable income and socio-economic status.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900" y="470775"/>
            <a:ext cx="4215075" cy="383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1303800" y="1711825"/>
            <a:ext cx="7030500" cy="1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402"/>
              <a:t>T</a:t>
            </a:r>
            <a:r>
              <a:rPr lang="en-GB" sz="1402"/>
              <a:t>o further enhance our understanding of our clients' ability to meet their obligations, it would be beneficial to consider factors such as occupation, debt-to-income ratio and location. This information, when combined with our existing data, will provide a more comprehensive analysis of our clients' financial health, enabling us to make more informed decisions about lending.</a:t>
            </a:r>
            <a:endParaRPr sz="1402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350" y="3296824"/>
            <a:ext cx="1483025" cy="13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98" y="3296825"/>
            <a:ext cx="2128553" cy="1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450" y="3296825"/>
            <a:ext cx="2100125" cy="1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ctrTitle"/>
          </p:nvPr>
        </p:nvSpPr>
        <p:spPr>
          <a:xfrm>
            <a:off x="729450" y="1322450"/>
            <a:ext cx="7688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TOC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1828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Analysis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Recommendations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  <a:uFill>
                  <a:noFill/>
                </a:u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Summary and Conclusion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295325" y="2078875"/>
            <a:ext cx="71229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This project aimed to delve into a dataset containing financial information of clients of our Bank, </a:t>
            </a:r>
            <a:r>
              <a:rPr i="1" lang="en-GB" sz="1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HereIsTheMoney Bank</a:t>
            </a:r>
            <a:endParaRPr sz="1700"/>
          </a:p>
        </p:txBody>
      </p:sp>
      <p:sp>
        <p:nvSpPr>
          <p:cNvPr id="104" name="Google Shape;104;p18"/>
          <p:cNvSpPr txBox="1"/>
          <p:nvPr/>
        </p:nvSpPr>
        <p:spPr>
          <a:xfrm>
            <a:off x="6113575" y="2917200"/>
            <a:ext cx="30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1282575" y="577350"/>
            <a:ext cx="7030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282565" y="1723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1705916" y="1723750"/>
            <a:ext cx="28329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Summary Statistics Analysis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performed basic statistics and identified outliers in the data. </a:t>
            </a:r>
            <a:endParaRPr sz="1100"/>
          </a:p>
        </p:txBody>
      </p:sp>
      <p:sp>
        <p:nvSpPr>
          <p:cNvPr id="112" name="Google Shape;112;p19"/>
          <p:cNvSpPr/>
          <p:nvPr/>
        </p:nvSpPr>
        <p:spPr>
          <a:xfrm>
            <a:off x="1282565" y="2957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705916" y="2917550"/>
            <a:ext cx="28329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dealt with missing values, duplicates, mistyped and unnecessary columns.  </a:t>
            </a:r>
            <a:endParaRPr sz="1100"/>
          </a:p>
        </p:txBody>
      </p:sp>
      <p:sp>
        <p:nvSpPr>
          <p:cNvPr id="114" name="Google Shape;114;p19"/>
          <p:cNvSpPr/>
          <p:nvPr/>
        </p:nvSpPr>
        <p:spPr>
          <a:xfrm>
            <a:off x="5069584" y="1723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5514887" y="1688375"/>
            <a:ext cx="28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Distribution Analysis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created visualizations for each column. </a:t>
            </a:r>
            <a:endParaRPr sz="1100"/>
          </a:p>
        </p:txBody>
      </p:sp>
      <p:sp>
        <p:nvSpPr>
          <p:cNvPr id="116" name="Google Shape;116;p19"/>
          <p:cNvSpPr/>
          <p:nvPr/>
        </p:nvSpPr>
        <p:spPr>
          <a:xfrm>
            <a:off x="5069584" y="29175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398387" y="2957875"/>
            <a:ext cx="28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Raising Data Questions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about age, annual income, occupation etc. </a:t>
            </a:r>
            <a:endParaRPr sz="1100"/>
          </a:p>
        </p:txBody>
      </p:sp>
      <p:sp>
        <p:nvSpPr>
          <p:cNvPr id="118" name="Google Shape;118;p19"/>
          <p:cNvSpPr/>
          <p:nvPr/>
        </p:nvSpPr>
        <p:spPr>
          <a:xfrm>
            <a:off x="3007509" y="41113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537712" y="4052625"/>
            <a:ext cx="283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Data Enrichment (Recommendations):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How to improve data</a:t>
            </a:r>
            <a:endParaRPr b="1"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729450" y="1322450"/>
            <a:ext cx="701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Objective</a:t>
            </a:r>
            <a:endParaRPr sz="1200"/>
          </a:p>
        </p:txBody>
      </p:sp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729450" y="1749350"/>
            <a:ext cx="70101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Identify factors that influence clients’ ability to meet their financial obligations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Summary Statistics Analysis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721225" y="2288375"/>
            <a:ext cx="33009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Performed</a:t>
            </a:r>
            <a:r>
              <a:rPr lang="en-GB" sz="1800"/>
              <a:t> basic statistical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Identified columns with outliers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400" y="936900"/>
            <a:ext cx="1120175" cy="3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Data Cleaning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721225" y="2288376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/>
              <a:t>Addressed </a:t>
            </a:r>
            <a:endParaRPr b="1" sz="1800" u="sng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Missing values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Duplicates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Mistyped columns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Unnecessary columns </a:t>
            </a:r>
            <a:endParaRPr sz="1800"/>
          </a:p>
        </p:txBody>
      </p:sp>
      <p:sp>
        <p:nvSpPr>
          <p:cNvPr id="139" name="Google Shape;139;p22"/>
          <p:cNvSpPr txBox="1"/>
          <p:nvPr/>
        </p:nvSpPr>
        <p:spPr>
          <a:xfrm>
            <a:off x="4456625" y="144225"/>
            <a:ext cx="1557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Before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6966175" y="216350"/>
            <a:ext cx="13413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After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000" y="686537"/>
            <a:ext cx="2472850" cy="14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850" y="783521"/>
            <a:ext cx="2472850" cy="126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4269125" y="2466275"/>
            <a:ext cx="40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*****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375" y="3321126"/>
            <a:ext cx="20097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1600" y="3356676"/>
            <a:ext cx="1647661" cy="148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4411588" y="2866475"/>
            <a:ext cx="1557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Before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703400" y="2866475"/>
            <a:ext cx="1557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After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1225" y="1657475"/>
            <a:ext cx="33009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Distribution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1225" y="2288376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Create </a:t>
            </a:r>
            <a:r>
              <a:rPr lang="en-GB" sz="1800"/>
              <a:t>visualization</a:t>
            </a:r>
            <a:r>
              <a:rPr lang="en-GB" sz="1800"/>
              <a:t> for each column </a:t>
            </a:r>
            <a:endParaRPr sz="18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75" y="387750"/>
            <a:ext cx="3721875" cy="44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555600"/>
            <a:ext cx="32817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Distribution Analysis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2138"/>
            <a:ext cx="4435750" cy="250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50275"/>
            <a:ext cx="4312825" cy="28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